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01" r:id="rId1"/>
  </p:sldMasterIdLst>
  <p:notesMasterIdLst>
    <p:notesMasterId r:id="rId14"/>
  </p:notesMasterIdLst>
  <p:sldIdLst>
    <p:sldId id="364" r:id="rId2"/>
    <p:sldId id="360" r:id="rId3"/>
    <p:sldId id="361" r:id="rId4"/>
    <p:sldId id="373" r:id="rId5"/>
    <p:sldId id="372" r:id="rId6"/>
    <p:sldId id="370" r:id="rId7"/>
    <p:sldId id="369" r:id="rId8"/>
    <p:sldId id="378" r:id="rId9"/>
    <p:sldId id="377" r:id="rId10"/>
    <p:sldId id="375" r:id="rId11"/>
    <p:sldId id="376" r:id="rId12"/>
    <p:sldId id="374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FF00"/>
    <a:srgbClr val="00FFFF"/>
    <a:srgbClr val="FFCCFF"/>
    <a:srgbClr val="FF33CC"/>
    <a:srgbClr val="FF66FF"/>
    <a:srgbClr val="FFFF00"/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5075C36-87BD-491D-A21F-71F2C788BEC5}" type="datetimeFigureOut">
              <a:rPr lang="ru-RU"/>
              <a:pPr>
                <a:defRPr/>
              </a:pPr>
              <a:t>09.07.2017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B5F280D-C81E-4E60-9137-AD91D8E20C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AE1C510-E3AA-4C96-A6B5-42A9C2F5453E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E891610-BF91-40BC-AF77-3FA959B248D6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E960FCC-48E9-4668-BCDE-0D232F8516B4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1F6D9CB-CE0C-403D-9564-E9333AFD4FC6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CC3A0A2-905B-4722-B5FC-ED0EDE49C82D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490ED56-6928-4730-8396-6041DC4AE7D8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431E78B-B6C9-4A11-9A03-2ED805B2BAA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/>
                <a:ahLst/>
                <a:cxnLst>
                  <a:cxn ang="0">
                    <a:pos x="0" y="3159"/>
                  </a:cxn>
                  <a:cxn ang="0">
                    <a:pos x="5184" y="3159"/>
                  </a:cxn>
                  <a:cxn ang="0">
                    <a:pos x="5184" y="0"/>
                  </a:cxn>
                  <a:cxn ang="0">
                    <a:pos x="0" y="0"/>
                  </a:cxn>
                  <a:cxn ang="0">
                    <a:pos x="0" y="3159"/>
                  </a:cxn>
                  <a:cxn ang="0">
                    <a:pos x="0" y="3159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9"/>
                  </a:cxn>
                  <a:cxn ang="0">
                    <a:pos x="556" y="3159"/>
                  </a:cxn>
                  <a:cxn ang="0">
                    <a:pos x="556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/>
              <a:ahLst/>
              <a:cxnLst>
                <a:cxn ang="0">
                  <a:pos x="25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251" y="0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sp>
        <p:nvSpPr>
          <p:cNvPr id="100368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0369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2E33B-083A-4DE9-8D7E-0BB04099DD8B}" type="datetimeFigureOut">
              <a:rPr lang="ru-RU"/>
              <a:pPr>
                <a:defRPr/>
              </a:pPr>
              <a:t>09.07.2017</a:t>
            </a:fld>
            <a:endParaRPr lang="ru-RU"/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9E1B67-EA09-4BAE-9CBF-B300B6EE3B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C7FA7D-3F6B-4ECF-A9FD-F61A4F2B6895}" type="datetimeFigureOut">
              <a:rPr lang="ru-RU"/>
              <a:pPr>
                <a:defRPr/>
              </a:pPr>
              <a:t>09.07.2017</a:t>
            </a:fld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BCBC6-0DCB-4B0A-AABD-30CE7FFC12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77554A-0EA3-43A6-B607-E84FD76A0F38}" type="datetimeFigureOut">
              <a:rPr lang="ru-RU"/>
              <a:pPr>
                <a:defRPr/>
              </a:pPr>
              <a:t>09.07.2017</a:t>
            </a:fld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7CD541-61CC-43AF-A3A6-B1B7D12E89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066800" y="1981200"/>
            <a:ext cx="7543800" cy="4114800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57777-5DF6-4037-B1DF-8934097806FF}" type="datetimeFigureOut">
              <a:rPr lang="ru-RU"/>
              <a:pPr>
                <a:defRPr/>
              </a:pPr>
              <a:t>09.07.2017</a:t>
            </a:fld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AC2B5C-A677-4859-A16D-25676D7889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CACC52-D39D-49AC-8C20-3763BE7EFBE7}" type="datetimeFigureOut">
              <a:rPr lang="ru-RU"/>
              <a:pPr>
                <a:defRPr/>
              </a:pPr>
              <a:t>09.07.2017</a:t>
            </a:fld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1CB911-79A2-4108-8621-2584874399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737A74-B6ED-4CF0-AC5F-627DE209CFA5}" type="datetimeFigureOut">
              <a:rPr lang="ru-RU"/>
              <a:pPr>
                <a:defRPr/>
              </a:pPr>
              <a:t>09.07.2017</a:t>
            </a:fld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BC9105-24F0-4207-B51C-F1C02A94C6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EFECAF-6253-456D-89FE-4470187418A1}" type="datetimeFigureOut">
              <a:rPr lang="ru-RU"/>
              <a:pPr>
                <a:defRPr/>
              </a:pPr>
              <a:t>09.07.2017</a:t>
            </a:fld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4F6044-F732-4244-AC80-880721542A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CC2777-1983-4873-BF3A-DC5D0A1B7DD8}" type="datetimeFigureOut">
              <a:rPr lang="ru-RU"/>
              <a:pPr>
                <a:defRPr/>
              </a:pPr>
              <a:t>09.07.2017</a:t>
            </a:fld>
            <a:endParaRPr lang="ru-RU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C6A48C-580B-43A9-A83B-242A366B40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D96B1B-841B-4D4B-B929-DDE44537FD23}" type="datetimeFigureOut">
              <a:rPr lang="ru-RU"/>
              <a:pPr>
                <a:defRPr/>
              </a:pPr>
              <a:t>09.07.2017</a:t>
            </a:fld>
            <a:endParaRPr lang="ru-RU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B3E430-4976-450E-9A71-96BF391BF0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CE011F-A01B-45B8-B070-55CFF78B8C4B}" type="datetimeFigureOut">
              <a:rPr lang="ru-RU"/>
              <a:pPr>
                <a:defRPr/>
              </a:pPr>
              <a:t>09.07.2017</a:t>
            </a:fld>
            <a:endParaRPr lang="ru-RU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A9F630-1FA4-4917-8161-E5B1255037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8B0C31-DAEB-420C-AC77-16CF5F69A9C4}" type="datetimeFigureOut">
              <a:rPr lang="ru-RU"/>
              <a:pPr>
                <a:defRPr/>
              </a:pPr>
              <a:t>09.07.2017</a:t>
            </a:fld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E34E91-F509-44FA-A4F7-DA2C2AA97A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13C102-6DDB-4678-9B8D-A8A91B2559C1}" type="datetimeFigureOut">
              <a:rPr lang="ru-RU"/>
              <a:pPr>
                <a:defRPr/>
              </a:pPr>
              <a:t>09.07.2017</a:t>
            </a:fld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738815-0335-4F54-AA5D-2DD93C54F1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99331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/>
              <a:ahLst/>
              <a:cxnLst>
                <a:cxn ang="0">
                  <a:pos x="0" y="3159"/>
                </a:cxn>
                <a:cxn ang="0">
                  <a:pos x="5184" y="3159"/>
                </a:cxn>
                <a:cxn ang="0">
                  <a:pos x="5184" y="0"/>
                </a:cxn>
                <a:cxn ang="0">
                  <a:pos x="0" y="0"/>
                </a:cxn>
                <a:cxn ang="0">
                  <a:pos x="0" y="3159"/>
                </a:cxn>
                <a:cxn ang="0">
                  <a:pos x="0" y="3159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99332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59"/>
                </a:cxn>
                <a:cxn ang="0">
                  <a:pos x="556" y="3159"/>
                </a:cxn>
                <a:cxn ang="0">
                  <a:pos x="55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99334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99335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99336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99337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99338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99339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99340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99341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/>
                <a:ahLst/>
                <a:cxnLst>
                  <a:cxn ang="0">
                    <a:pos x="251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251" y="0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99342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sp>
        <p:nvSpPr>
          <p:cNvPr id="99343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9344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9345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2B3DCEA0-D7FE-4FF6-999E-4647954324CC}" type="datetimeFigureOut">
              <a:rPr lang="ru-RU"/>
              <a:pPr>
                <a:defRPr/>
              </a:pPr>
              <a:t>09.07.2017</a:t>
            </a:fld>
            <a:endParaRPr lang="ru-RU"/>
          </a:p>
        </p:txBody>
      </p:sp>
      <p:sp>
        <p:nvSpPr>
          <p:cNvPr id="99346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9347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44FC4942-9C82-4379-B861-A3E76869AB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230" r:id="rId1"/>
    <p:sldLayoutId id="2147484219" r:id="rId2"/>
    <p:sldLayoutId id="2147484220" r:id="rId3"/>
    <p:sldLayoutId id="2147484221" r:id="rId4"/>
    <p:sldLayoutId id="2147484222" r:id="rId5"/>
    <p:sldLayoutId id="2147484223" r:id="rId6"/>
    <p:sldLayoutId id="2147484224" r:id="rId7"/>
    <p:sldLayoutId id="2147484225" r:id="rId8"/>
    <p:sldLayoutId id="2147484226" r:id="rId9"/>
    <p:sldLayoutId id="2147484227" r:id="rId10"/>
    <p:sldLayoutId id="2147484228" r:id="rId11"/>
    <p:sldLayoutId id="2147484229" r:id="rId12"/>
  </p:sldLayoutIdLst>
  <p:transition spd="med">
    <p:strips dir="ru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4"/>
          <p:cNvSpPr>
            <a:spLocks noGrp="1"/>
          </p:cNvSpPr>
          <p:nvPr>
            <p:ph idx="1"/>
          </p:nvPr>
        </p:nvSpPr>
        <p:spPr>
          <a:xfrm>
            <a:off x="214282" y="331787"/>
            <a:ext cx="8715375" cy="6526213"/>
          </a:xfrm>
        </p:spPr>
        <p:txBody>
          <a:bodyPr/>
          <a:lstStyle/>
          <a:p>
            <a:pPr algn="ctr" eaLnBrk="1" hangingPunct="1">
              <a:buFont typeface="Arial" pitchFamily="34" charset="0"/>
              <a:buNone/>
              <a:defRPr/>
            </a:pPr>
            <a:endParaRPr lang="ru-RU" sz="3600" b="1" dirty="0" smtClean="0">
              <a:solidFill>
                <a:srgbClr val="FFFF00"/>
              </a:solidFill>
              <a:latin typeface="a_BodoniOrtoTitulSpUp"/>
            </a:endParaRPr>
          </a:p>
          <a:p>
            <a:pPr algn="ctr" eaLnBrk="1" hangingPunct="1">
              <a:buFont typeface="Arial" pitchFamily="34" charset="0"/>
              <a:buNone/>
              <a:defRPr/>
            </a:pPr>
            <a:r>
              <a:rPr lang="ru-RU" sz="3600" b="1" dirty="0" smtClean="0">
                <a:solidFill>
                  <a:srgbClr val="FFFF00"/>
                </a:solidFill>
                <a:latin typeface="Vesna"/>
              </a:rPr>
              <a:t>   </a:t>
            </a:r>
          </a:p>
          <a:p>
            <a:pPr algn="ctr" eaLnBrk="1" hangingPunct="1">
              <a:buFont typeface="Arial" pitchFamily="34" charset="0"/>
              <a:buNone/>
              <a:defRPr/>
            </a:pPr>
            <a:endParaRPr lang="ru-RU" sz="3600" b="1" dirty="0" smtClean="0">
              <a:solidFill>
                <a:srgbClr val="FFFF00"/>
              </a:solidFill>
              <a:latin typeface="Vesna"/>
              <a:cs typeface="Times New Roman" pitchFamily="18" charset="0"/>
            </a:endParaRPr>
          </a:p>
          <a:p>
            <a:pPr algn="ctr" eaLnBrk="1" hangingPunct="1">
              <a:buFont typeface="Arial" pitchFamily="34" charset="0"/>
              <a:buNone/>
              <a:defRPr/>
            </a:pP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 smtClean="0">
                <a:solidFill>
                  <a:srgbClr val="FF0066"/>
                </a:solidFill>
                <a:effectLst/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en-US" sz="2800" b="1" dirty="0" smtClean="0">
                <a:solidFill>
                  <a:srgbClr val="FF0066"/>
                </a:solidFill>
                <a:effectLst/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  «Профилактика правонарушений             несовершеннолетних в МБОУ «</a:t>
            </a:r>
            <a:r>
              <a:rPr lang="ru-RU" sz="2800" b="1" dirty="0" err="1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Большеподберезинская</a:t>
            </a:r>
            <a:r>
              <a:rPr lang="ru-RU" sz="28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средняя общеобразовательная школа имени А.Е.Кошкина </a:t>
            </a:r>
            <a:r>
              <a:rPr lang="ru-RU" sz="2800" b="1" dirty="0" err="1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Кайбицкого</a:t>
            </a:r>
            <a:r>
              <a:rPr lang="ru-RU" sz="28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района РТ».</a:t>
            </a:r>
            <a:endParaRPr lang="ru-RU" sz="2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sz="2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hangingPunct="1">
              <a:buFont typeface="Wingdings" pitchFamily="2" charset="2"/>
              <a:buNone/>
              <a:defRPr/>
            </a:pPr>
            <a:endParaRPr lang="ru-RU" sz="2800" b="1" dirty="0" smtClean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285728"/>
            <a:ext cx="7429552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kern="10" dirty="0">
                <a:ln w="2857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Uk_Decor" pitchFamily="2" charset="0"/>
              </a:rPr>
              <a:t>Выступление</a:t>
            </a:r>
            <a:endParaRPr lang="ru-RU" sz="8000" dirty="0">
              <a:ln w="28575">
                <a:solidFill>
                  <a:srgbClr val="00FF00"/>
                </a:solidFill>
                <a:round/>
                <a:headEnd/>
                <a:tailEnd/>
              </a:ln>
              <a:solidFill>
                <a:srgbClr val="00FF00"/>
              </a:solidFill>
              <a:latin typeface="Uk_Decor" pitchFamily="2" charset="0"/>
            </a:endParaRPr>
          </a:p>
        </p:txBody>
      </p:sp>
      <p:pic>
        <p:nvPicPr>
          <p:cNvPr id="6" name="Рисунок 5" descr="komputeri-507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4941888"/>
            <a:ext cx="2151063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66800" y="428604"/>
            <a:ext cx="7543800" cy="5667396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2400" dirty="0" smtClean="0"/>
              <a:t>Для продуктивной работы с «трудными» детьми в школу приглашались:</a:t>
            </a:r>
          </a:p>
          <a:p>
            <a:r>
              <a:rPr lang="ru-RU" sz="2400" dirty="0" smtClean="0"/>
              <a:t>- помощник прокурора – 27.11.2015, 8.12.2015;</a:t>
            </a:r>
          </a:p>
          <a:p>
            <a:r>
              <a:rPr lang="ru-RU" sz="2400" dirty="0" smtClean="0"/>
              <a:t>- инспектора ПДН с беседами  на темы профилактики правонарушений – 20.11.2015, 27.11.2015</a:t>
            </a:r>
          </a:p>
          <a:p>
            <a:r>
              <a:rPr lang="ru-RU" sz="2400" dirty="0" smtClean="0"/>
              <a:t>- психолог из </a:t>
            </a:r>
            <a:r>
              <a:rPr lang="ru-RU" sz="2400" dirty="0" err="1" smtClean="0"/>
              <a:t>Ульянковского</a:t>
            </a:r>
            <a:r>
              <a:rPr lang="ru-RU" sz="2400" dirty="0" smtClean="0"/>
              <a:t> психологического центра для работы  с Устимовым Владиславом</a:t>
            </a:r>
            <a:endParaRPr lang="ru-RU" sz="2400" dirty="0"/>
          </a:p>
        </p:txBody>
      </p:sp>
      <p:pic>
        <p:nvPicPr>
          <p:cNvPr id="1026" name="Picture 2" descr="E:\DCIM\106JLCAM\DSCF09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5" y="4000504"/>
            <a:ext cx="3429373" cy="2571768"/>
          </a:xfrm>
          <a:prstGeom prst="rect">
            <a:avLst/>
          </a:prstGeom>
          <a:noFill/>
        </p:spPr>
      </p:pic>
      <p:pic>
        <p:nvPicPr>
          <p:cNvPr id="1027" name="Picture 3" descr="E:\DCIM\106JLCAM\DSCF07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4000504"/>
            <a:ext cx="3429024" cy="257176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6788"/>
            <a:ext cx="7858180" cy="6641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 работе с «трудными»  привлекается отряд «Форпост», члены которого ведут профилактические беседы с детьми, состоящими на учёте и детьми «группы риска», следят за их успеваемостью, дисциплиной и посещением.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ольник 1"/>
          <p:cNvSpPr>
            <a:spLocks noChangeArrowheads="1"/>
          </p:cNvSpPr>
          <p:nvPr/>
        </p:nvSpPr>
        <p:spPr bwMode="auto">
          <a:xfrm>
            <a:off x="2322513" y="3141663"/>
            <a:ext cx="45720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Сегодня очень важно не упустить момент – предотвратить распространение преступности в подростковой среде!</a:t>
            </a:r>
          </a:p>
        </p:txBody>
      </p:sp>
      <p:pic>
        <p:nvPicPr>
          <p:cNvPr id="3" name="Picture 4" descr="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>
          <a:xfrm>
            <a:off x="2061770" y="-243408"/>
            <a:ext cx="4847844" cy="363588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71500" y="357188"/>
            <a:ext cx="8286750" cy="49530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400" b="1" i="1" dirty="0" smtClean="0">
                <a:solidFill>
                  <a:srgbClr val="FF66FF"/>
                </a:solidFill>
              </a:rPr>
              <a:t>«Государство признает детство важным этапом жизни человека и  исходит из принципов приоритетной подготовки детей к полноценной жизни в обществе, развития у них общественно- значимой и творческой активности,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400" b="1" i="1" dirty="0" smtClean="0">
                <a:solidFill>
                  <a:srgbClr val="FF66FF"/>
                </a:solidFill>
              </a:rPr>
              <a:t> воспитания у них высоких  нравственных качеств: патриотизма и гражданственности….»              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b="1" i="1" dirty="0" smtClean="0">
                <a:solidFill>
                  <a:srgbClr val="FF66FF"/>
                </a:solidFill>
              </a:rPr>
              <a:t>                                                  </a:t>
            </a:r>
          </a:p>
          <a:p>
            <a:pPr algn="r" eaLnBrk="1" hangingPunct="1">
              <a:buFont typeface="Wingdings" pitchFamily="2" charset="2"/>
              <a:buNone/>
              <a:defRPr/>
            </a:pPr>
            <a:r>
              <a:rPr lang="ru-RU" sz="2400" b="1" i="1" dirty="0" smtClean="0">
                <a:solidFill>
                  <a:srgbClr val="FF66FF"/>
                </a:solidFill>
              </a:rPr>
              <a:t> </a:t>
            </a:r>
            <a:r>
              <a:rPr lang="ru-RU" sz="2400" i="1" dirty="0" smtClean="0">
                <a:solidFill>
                  <a:srgbClr val="FF66FF"/>
                </a:solidFill>
              </a:rPr>
              <a:t>декларирует ФЗ РФ «Об основных гарантиях прав</a:t>
            </a:r>
            <a:r>
              <a:rPr lang="en-US" sz="2400" i="1" dirty="0" smtClean="0">
                <a:solidFill>
                  <a:srgbClr val="FF66FF"/>
                </a:solidFill>
              </a:rPr>
              <a:t> </a:t>
            </a:r>
            <a:r>
              <a:rPr lang="ru-RU" sz="2400" i="1" dirty="0" smtClean="0">
                <a:solidFill>
                  <a:srgbClr val="FF66FF"/>
                </a:solidFill>
              </a:rPr>
              <a:t>ребенка в  РФ»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1600" dirty="0"/>
          </a:p>
        </p:txBody>
      </p:sp>
      <p:pic>
        <p:nvPicPr>
          <p:cNvPr id="6" name="Рисунок 5" descr="knigi-124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3994150"/>
            <a:ext cx="2592388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50" y="2171700"/>
            <a:ext cx="7791450" cy="41148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rgbClr val="FFFF00"/>
                </a:solidFill>
              </a:rPr>
              <a:t>Социальные и экономические проблемы в российском обществе на данном этапе развития существенно ослабили институт семьи , ее воздействие на воспитание детей . Результатом этого процесса является рост численности безнадзорных детей, увеличение распространения в детской среде наркотиков и различных психотропных препаратов , алкоголя .</a:t>
            </a:r>
            <a:endParaRPr lang="en-US" sz="2400" dirty="0" smtClean="0">
              <a:solidFill>
                <a:srgbClr val="FFFF00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rgbClr val="FFFF00"/>
                </a:solidFill>
              </a:rPr>
              <a:t> И, как следствие, увеличение числа правонарушений среди несовершеннолетних.</a:t>
            </a:r>
            <a:endParaRPr lang="ru-RU" sz="2400" dirty="0">
              <a:solidFill>
                <a:srgbClr val="FFFF00"/>
              </a:solidFill>
            </a:endParaRPr>
          </a:p>
        </p:txBody>
      </p:sp>
      <p:pic>
        <p:nvPicPr>
          <p:cNvPr id="147458" name="Picture 2" descr="л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142852"/>
            <a:ext cx="2500330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671513"/>
            <a:ext cx="8786812" cy="4114800"/>
          </a:xfrm>
        </p:spPr>
        <p:txBody>
          <a:bodyPr/>
          <a:lstStyle/>
          <a:p>
            <a:pPr algn="ctr" eaLnBrk="1" hangingPunct="1">
              <a:buNone/>
              <a:defRPr/>
            </a:pPr>
            <a:r>
              <a:rPr lang="ru-RU" sz="2400" dirty="0" smtClean="0"/>
              <a:t> В школе 4 семьи, состоящие на СОП: </a:t>
            </a:r>
            <a:r>
              <a:rPr lang="ru-RU" sz="2400" dirty="0" err="1" smtClean="0"/>
              <a:t>Таланова</a:t>
            </a:r>
            <a:r>
              <a:rPr lang="ru-RU" sz="2400" dirty="0" smtClean="0"/>
              <a:t> Наталья, </a:t>
            </a:r>
            <a:r>
              <a:rPr lang="ru-RU" sz="2400" dirty="0" err="1" smtClean="0"/>
              <a:t>Шиварова</a:t>
            </a:r>
            <a:r>
              <a:rPr lang="ru-RU" sz="2400" dirty="0" smtClean="0"/>
              <a:t> Евгения, </a:t>
            </a:r>
            <a:r>
              <a:rPr lang="ru-RU" sz="2400" dirty="0" err="1" smtClean="0"/>
              <a:t>Чекмарёвы</a:t>
            </a:r>
            <a:r>
              <a:rPr lang="ru-RU" sz="2400" dirty="0" smtClean="0"/>
              <a:t> Светлана и Юрий, Давыдовы </a:t>
            </a:r>
            <a:r>
              <a:rPr lang="ru-RU" sz="2400" dirty="0" err="1" smtClean="0"/>
              <a:t>Гулюса</a:t>
            </a:r>
            <a:r>
              <a:rPr lang="ru-RU" sz="2400" dirty="0" smtClean="0"/>
              <a:t> и Василий, 4 семьи в «группе риска»: </a:t>
            </a:r>
            <a:r>
              <a:rPr lang="ru-RU" sz="2400" dirty="0" err="1" smtClean="0"/>
              <a:t>Чекмарёва</a:t>
            </a:r>
            <a:r>
              <a:rPr lang="ru-RU" sz="2400" dirty="0" smtClean="0"/>
              <a:t> Лариса и Юрий, Пичугина Оксана, </a:t>
            </a:r>
            <a:r>
              <a:rPr lang="ru-RU" sz="2400" dirty="0" err="1" smtClean="0"/>
              <a:t>Байдуловы</a:t>
            </a:r>
            <a:r>
              <a:rPr lang="ru-RU" sz="2400" dirty="0" smtClean="0"/>
              <a:t> Елена и Владимир</a:t>
            </a:r>
            <a:endParaRPr lang="ru-RU" sz="2400" dirty="0"/>
          </a:p>
        </p:txBody>
      </p:sp>
      <p:pic>
        <p:nvPicPr>
          <p:cNvPr id="139268" name="Picture 4" descr="C:\Users\Владелец\Desktop\Pictures\фоны презентаций\смайлики\8cd99d0c9b1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3286124"/>
            <a:ext cx="3119456" cy="31908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916832"/>
            <a:ext cx="8208912" cy="4769718"/>
          </a:xfrm>
        </p:spPr>
        <p:txBody>
          <a:bodyPr/>
          <a:lstStyle/>
          <a:p>
            <a:pPr algn="ctr" eaLnBrk="1" hangingPunct="1">
              <a:buNone/>
              <a:defRPr/>
            </a:pPr>
            <a:r>
              <a:rPr lang="ru-RU" sz="2400" dirty="0" smtClean="0">
                <a:solidFill>
                  <a:srgbClr val="FF0066"/>
                </a:solidFill>
              </a:rPr>
              <a:t>Кроме  того , имеются проблемы, решение которых назрело давно: </a:t>
            </a:r>
            <a:r>
              <a:rPr lang="ru-RU" sz="2400" dirty="0" smtClean="0"/>
              <a:t>есть родители, злоупотребляющие спиртными напитками, уклоняющиеся от воспитания детей. В селе практически нет рабочих мест, все родители работают либо на вахте, либо в районе, либо на личных приусадебных участках, некоторые родители не имеют постоянной работы (Устимова Любовь, </a:t>
            </a:r>
            <a:r>
              <a:rPr lang="ru-RU" sz="2400" dirty="0" err="1" smtClean="0"/>
              <a:t>Таланова</a:t>
            </a:r>
            <a:r>
              <a:rPr lang="ru-RU" sz="2400" dirty="0" smtClean="0"/>
              <a:t> Наталья, </a:t>
            </a:r>
            <a:r>
              <a:rPr lang="ru-RU" sz="2400" dirty="0" err="1" smtClean="0"/>
              <a:t>Таланова</a:t>
            </a:r>
            <a:r>
              <a:rPr lang="ru-RU" sz="2400" dirty="0" smtClean="0"/>
              <a:t> Татьяна и др.). Во многие семьи неоднократно вызывалась милиция из-за ссор между родителями (</a:t>
            </a:r>
            <a:r>
              <a:rPr lang="ru-RU" sz="2400" dirty="0" err="1" smtClean="0"/>
              <a:t>Чекмарёвы</a:t>
            </a:r>
            <a:r>
              <a:rPr lang="ru-RU" sz="2400" dirty="0" smtClean="0"/>
              <a:t> Лариса и Юрий, </a:t>
            </a:r>
            <a:r>
              <a:rPr lang="ru-RU" sz="2400" dirty="0" err="1" smtClean="0"/>
              <a:t>Чекмарёвы</a:t>
            </a:r>
            <a:r>
              <a:rPr lang="ru-RU" sz="2400" dirty="0" smtClean="0"/>
              <a:t> Светлана и Юрий).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rgbClr val="FF0066"/>
                </a:solidFill>
              </a:rPr>
              <a:t>                                                                                      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2400" dirty="0">
              <a:solidFill>
                <a:srgbClr val="FF0066"/>
              </a:solidFill>
            </a:endParaRPr>
          </a:p>
        </p:txBody>
      </p:sp>
      <p:pic>
        <p:nvPicPr>
          <p:cNvPr id="140290" name="Picture 2" descr="C:\Users\Владелец\Desktop\Pictures\фоны презентаций\смайлики\c385333eafd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56" y="0"/>
            <a:ext cx="2031076" cy="2013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0291" name="Picture 3" descr="мит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79512" y="0"/>
            <a:ext cx="2357454" cy="2009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2500313"/>
            <a:ext cx="8643968" cy="4114800"/>
          </a:xfrm>
        </p:spPr>
        <p:txBody>
          <a:bodyPr/>
          <a:lstStyle/>
          <a:p>
            <a:pPr algn="ctr" eaLnBrk="1" hangingPunct="1">
              <a:buNone/>
              <a:defRPr/>
            </a:pPr>
            <a:r>
              <a:rPr lang="ru-RU" sz="2000" dirty="0" smtClean="0"/>
              <a:t>На каждого «трудного» подростка  классным руководителем заведена личная учетная карточка, в которой фиксируются все данные, а также динамика изменений в поведении и обучении этого учащегося: карта изучения и индивидуального сопровождения «трудного» подростка; характеристика; акты обследования семьи, условий жизни и воспитания; план работы классного руководителя с данным учеником; отчеты и докладные классных руководителей об успеваемости, посещаемости занятий, занятости подростка в  кружках, секциях и внеклассных мероприятиях, об интересах, увлечениях и круге общения. Каждым классным руководителем ведется мониторинг  занятости детей «группы риска» в мероприятиях различного рода.  </a:t>
            </a:r>
            <a:endParaRPr lang="ru-RU" sz="2000" dirty="0"/>
          </a:p>
        </p:txBody>
      </p:sp>
      <p:pic>
        <p:nvPicPr>
          <p:cNvPr id="142338" name="Picture 2" descr="C:\Users\Владелец\Desktop\Pictures\фоны презентаций\смайлики\361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357166"/>
            <a:ext cx="2357454" cy="2119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0" y="428625"/>
            <a:ext cx="7543800" cy="4900613"/>
          </a:xfrm>
        </p:spPr>
        <p:txBody>
          <a:bodyPr/>
          <a:lstStyle/>
          <a:p>
            <a:pPr algn="ctr" eaLnBrk="1" hangingPunct="1">
              <a:buNone/>
              <a:defRPr/>
            </a:pPr>
            <a:r>
              <a:rPr lang="ru-RU" sz="2400" dirty="0" smtClean="0"/>
              <a:t>Классные руководители Тамбова Е.Г., </a:t>
            </a:r>
            <a:r>
              <a:rPr lang="ru-RU" sz="2400" dirty="0" err="1" smtClean="0"/>
              <a:t>Карлина</a:t>
            </a:r>
            <a:r>
              <a:rPr lang="ru-RU" sz="2400" dirty="0" smtClean="0"/>
              <a:t> Г.С., Николаева Е.Г. регулярно ведут индивидуальную работу с «трудными» подростками своего класса:  посещают на дому,  взаимодействуют с общественным инспектором,  учителями – предметниками, родителями; проводят индивидуальные беседы, вовлекают в общественную жизнь класса и школы, результаты записывают  в «журнал индивидуальной работы с учащимися ОУ и их родителями». Также ведётся «журнал регистрации местонахождения подростка в вечернее время».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400" dirty="0">
              <a:solidFill>
                <a:srgbClr val="00FF00"/>
              </a:solidFill>
            </a:endParaRPr>
          </a:p>
        </p:txBody>
      </p:sp>
      <p:pic>
        <p:nvPicPr>
          <p:cNvPr id="4" name="Рисунок 3" descr="knigi-169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3" y="4724400"/>
            <a:ext cx="1619250" cy="195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roditel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971079"/>
            <a:ext cx="1714512" cy="1999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E:\DCIM\103NIKON\DSCN11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928802"/>
            <a:ext cx="3731369" cy="2798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E:\DCIM\103NIKON\DSCN11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571612"/>
            <a:ext cx="4149749" cy="31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F:\уборка свеклы\P10102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3857628"/>
            <a:ext cx="3484562" cy="26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Каждым классным руководителем ведется мониторинг  занятости детей «группы риска» в мероприятиях различного рода.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66800" y="571480"/>
            <a:ext cx="7543800" cy="5524520"/>
          </a:xfrm>
        </p:spPr>
        <p:txBody>
          <a:bodyPr/>
          <a:lstStyle/>
          <a:p>
            <a:r>
              <a:rPr lang="ru-RU" sz="2400" dirty="0" smtClean="0"/>
              <a:t>Немалую роль в </a:t>
            </a:r>
            <a:r>
              <a:rPr lang="ru-RU" sz="2400" dirty="0" err="1" smtClean="0"/>
              <a:t>в</a:t>
            </a:r>
            <a:r>
              <a:rPr lang="ru-RU" sz="2400" dirty="0" smtClean="0"/>
              <a:t> работе с «трудными» детьми играет Совет профилактики правонарушений. Он проводит воспитательную и предупредительно-профилактическую работу среди учащихся, склонных к правонарушениям, приглашая на заседания родителей или лиц, их заменяющих. Родители учащихся, состоящих на учёте приглашались на   заседания Совета профилактики -21.09.2015,19.10.2015. </a:t>
            </a:r>
            <a:endParaRPr lang="ru-RU" sz="2400" dirty="0"/>
          </a:p>
        </p:txBody>
      </p:sp>
      <p:pic>
        <p:nvPicPr>
          <p:cNvPr id="4" name="Picture 4" descr="large_2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4214818"/>
            <a:ext cx="2444753" cy="2444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E:\DCIM\106JLCAM\DSCF07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028179"/>
            <a:ext cx="3773478" cy="282982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Формы и методы профилактической работы в школе.Презентация выступления директора школы Омельченко Н.Н.">
  <a:themeElements>
    <a:clrScheme name="Сумерки 3">
      <a:dk1>
        <a:srgbClr val="6600CC"/>
      </a:dk1>
      <a:lt1>
        <a:srgbClr val="FFFFFF"/>
      </a:lt1>
      <a:dk2>
        <a:srgbClr val="4B0096"/>
      </a:dk2>
      <a:lt2>
        <a:srgbClr val="CDD7DF"/>
      </a:lt2>
      <a:accent1>
        <a:srgbClr val="9999FF"/>
      </a:accent1>
      <a:accent2>
        <a:srgbClr val="7850BA"/>
      </a:accent2>
      <a:accent3>
        <a:srgbClr val="B1AAC9"/>
      </a:accent3>
      <a:accent4>
        <a:srgbClr val="DADADA"/>
      </a:accent4>
      <a:accent5>
        <a:srgbClr val="CACAFF"/>
      </a:accent5>
      <a:accent6>
        <a:srgbClr val="6C48A8"/>
      </a:accent6>
      <a:hlink>
        <a:srgbClr val="00CCFF"/>
      </a:hlink>
      <a:folHlink>
        <a:srgbClr val="0796B3"/>
      </a:folHlink>
    </a:clrScheme>
    <a:fontScheme name="Сумерки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умерки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умерки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умерки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Формы и методы профилактической работы в школе.Презентация выступления директора школы Омельченко Н.Н.</Template>
  <TotalTime>222</TotalTime>
  <Words>595</Words>
  <Application>Microsoft Office PowerPoint</Application>
  <PresentationFormat>Экран (4:3)</PresentationFormat>
  <Paragraphs>31</Paragraphs>
  <Slides>12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Формы и методы профилактической работы в школе.Презентация выступления директора школы Омельченко Н.Н.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Настя и Витя</cp:lastModifiedBy>
  <cp:revision>24</cp:revision>
  <dcterms:created xsi:type="dcterms:W3CDTF">2011-02-08T16:43:24Z</dcterms:created>
  <dcterms:modified xsi:type="dcterms:W3CDTF">2017-07-09T17:17:48Z</dcterms:modified>
</cp:coreProperties>
</file>